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16"/>
  </p:handoutMasterIdLst>
  <p:sldIdLst>
    <p:sldId id="257" r:id="rId2"/>
    <p:sldId id="261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722"/>
    <a:srgbClr val="344529"/>
    <a:srgbClr val="2B39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9BB347-6507-0240-E581-95D087D051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522AD-2D02-3607-95B4-B96382B3A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E085-B5ED-436D-924B-BA0F42BDA49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49953-93A4-9281-39E0-EBB2918BE6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089D8-8F99-BE9C-9BEC-19422F075F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8B5D8-846C-4689-B566-A93299F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26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62123" y="-78471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866" y="3180330"/>
            <a:ext cx="4775075" cy="163090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GAMA 2022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SECRETARY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3924C-4916-2C63-D525-8D70EC34C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190"/>
            <a:ext cx="12192000" cy="33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0" y="1849188"/>
            <a:ext cx="8743025" cy="4244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Operational Improvements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2303630"/>
            <a:ext cx="10058400" cy="395279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RSVP based Cultural Events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ZERO Food Wastage across 3 Events (Inauguration, Onam, Christmas)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SMS based Telemarketing for GAMA events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Enabled </a:t>
            </a:r>
            <a:r>
              <a:rPr lang="en-US" sz="2400" b="1" dirty="0" err="1">
                <a:solidFill>
                  <a:srgbClr val="1F1F1F"/>
                </a:solidFill>
                <a:latin typeface="Google Sans"/>
              </a:rPr>
              <a:t>Zelle</a:t>
            </a:r>
            <a:r>
              <a:rPr lang="en-US" sz="2400" b="1" dirty="0">
                <a:solidFill>
                  <a:srgbClr val="1F1F1F"/>
                </a:solidFill>
                <a:latin typeface="Google Sans"/>
              </a:rPr>
              <a:t> Transactions easy payment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Minimal Front Desk Waiting time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Maintained a self driven Teens/Kids volunteer group for Adopt-A-Road Program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Maintained a Self Driven Teens Volunteer group for Front Desk (Inauguration, Onam)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Teens/Kids oriented cultural events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Google Sans"/>
            </a:endParaRPr>
          </a:p>
          <a:p>
            <a:pPr marL="274320" lvl="1" indent="0">
              <a:buNone/>
            </a:pPr>
            <a:endParaRPr lang="en-US" sz="16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3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5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" y="2438666"/>
            <a:ext cx="11112319" cy="1190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Can anyone guess what’s our estimated Financial Surplus this year is?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806090"/>
            <a:ext cx="10058400" cy="280117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/>
              <a:t>$2000</a:t>
            </a:r>
          </a:p>
          <a:p>
            <a:pPr marL="457200" indent="-457200">
              <a:buAutoNum type="arabicPeriod"/>
            </a:pPr>
            <a:r>
              <a:rPr lang="en-US" sz="2400" b="1" dirty="0"/>
              <a:t>$500</a:t>
            </a:r>
          </a:p>
          <a:p>
            <a:pPr marL="457200" indent="-457200">
              <a:buAutoNum type="arabicPeriod"/>
            </a:pPr>
            <a:r>
              <a:rPr lang="en-US" sz="2400" b="1" dirty="0"/>
              <a:t>$1000</a:t>
            </a:r>
          </a:p>
          <a:p>
            <a:pPr marL="457200" indent="-457200">
              <a:buAutoNum type="arabicPeriod"/>
            </a:pPr>
            <a:r>
              <a:rPr lang="en-US" sz="2400" b="1" dirty="0"/>
              <a:t>$1500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6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1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0" y="1849188"/>
            <a:ext cx="8743025" cy="4244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Our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2303630"/>
            <a:ext cx="7223712" cy="3952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Google Sans"/>
              </a:rPr>
              <a:t>Shajeev</a:t>
            </a:r>
            <a:r>
              <a:rPr lang="en-US" sz="1600" b="1" dirty="0">
                <a:latin typeface="Google Sans"/>
              </a:rPr>
              <a:t> </a:t>
            </a:r>
            <a:r>
              <a:rPr lang="en-US" sz="1600" b="1" dirty="0" err="1">
                <a:latin typeface="Google Sans"/>
              </a:rPr>
              <a:t>Padmanivas</a:t>
            </a:r>
            <a:r>
              <a:rPr lang="en-US" sz="1600" b="1" dirty="0">
                <a:latin typeface="Google Sans"/>
              </a:rPr>
              <a:t>: </a:t>
            </a:r>
            <a:r>
              <a:rPr lang="en-US" sz="1600" dirty="0">
                <a:latin typeface="Google Sans"/>
              </a:rPr>
              <a:t>President</a:t>
            </a:r>
            <a:br>
              <a:rPr lang="en-US" sz="1600" dirty="0">
                <a:latin typeface="Google Sans"/>
              </a:rPr>
            </a:br>
            <a:r>
              <a:rPr lang="en-US" sz="1600" b="1" dirty="0" err="1">
                <a:latin typeface="Google Sans"/>
              </a:rPr>
              <a:t>Srija</a:t>
            </a:r>
            <a:r>
              <a:rPr lang="en-US" sz="1600" b="1" dirty="0">
                <a:latin typeface="Google Sans"/>
              </a:rPr>
              <a:t> </a:t>
            </a:r>
            <a:r>
              <a:rPr lang="en-US" sz="1600" b="1" dirty="0" err="1">
                <a:latin typeface="Google Sans"/>
              </a:rPr>
              <a:t>Kulakizha</a:t>
            </a:r>
            <a:r>
              <a:rPr lang="en-US" sz="1600" b="1" dirty="0">
                <a:latin typeface="Google Sans"/>
              </a:rPr>
              <a:t>:</a:t>
            </a:r>
            <a:r>
              <a:rPr lang="en-US" sz="1600" dirty="0">
                <a:latin typeface="Google Sans"/>
              </a:rPr>
              <a:t> Vice President</a:t>
            </a:r>
            <a:br>
              <a:rPr lang="en-US" sz="1600" dirty="0">
                <a:latin typeface="Google Sans"/>
              </a:rPr>
            </a:br>
            <a:r>
              <a:rPr lang="en-US" sz="1600" b="1" dirty="0" err="1">
                <a:latin typeface="Google Sans"/>
              </a:rPr>
              <a:t>Binu</a:t>
            </a:r>
            <a:r>
              <a:rPr lang="en-US" sz="1600" b="1" dirty="0">
                <a:latin typeface="Google Sans"/>
              </a:rPr>
              <a:t> Kasim:</a:t>
            </a:r>
            <a:r>
              <a:rPr lang="en-US" sz="1600" dirty="0">
                <a:latin typeface="Google Sans"/>
              </a:rPr>
              <a:t> Secretary</a:t>
            </a:r>
            <a:br>
              <a:rPr lang="en-US" sz="1600" dirty="0">
                <a:latin typeface="Google Sans"/>
              </a:rPr>
            </a:br>
            <a:r>
              <a:rPr lang="en-US" sz="1600" b="1" dirty="0">
                <a:latin typeface="Google Sans"/>
              </a:rPr>
              <a:t>Tony Thomas:</a:t>
            </a:r>
            <a:r>
              <a:rPr lang="en-US" sz="1600" dirty="0">
                <a:latin typeface="Google Sans"/>
              </a:rPr>
              <a:t> Joint Secretary</a:t>
            </a:r>
            <a:br>
              <a:rPr lang="en-US" sz="1600" dirty="0">
                <a:latin typeface="Google Sans"/>
              </a:rPr>
            </a:br>
            <a:r>
              <a:rPr lang="en-US" sz="1600" b="1" dirty="0">
                <a:latin typeface="Google Sans"/>
              </a:rPr>
              <a:t>John Mathai:</a:t>
            </a:r>
            <a:r>
              <a:rPr lang="en-US" sz="1600" dirty="0">
                <a:latin typeface="Google Sans"/>
              </a:rPr>
              <a:t> Treasurer</a:t>
            </a:r>
            <a:br>
              <a:rPr lang="en-US" sz="1600" dirty="0">
                <a:latin typeface="Google Sans"/>
              </a:rPr>
            </a:br>
            <a:r>
              <a:rPr lang="en-US" sz="1600" b="1" dirty="0" err="1">
                <a:latin typeface="Google Sans"/>
              </a:rPr>
              <a:t>Jayamon</a:t>
            </a:r>
            <a:r>
              <a:rPr lang="en-US" sz="1600" b="1" dirty="0">
                <a:latin typeface="Google Sans"/>
              </a:rPr>
              <a:t> </a:t>
            </a:r>
            <a:r>
              <a:rPr lang="en-US" sz="1600" b="1" dirty="0" err="1">
                <a:latin typeface="Google Sans"/>
              </a:rPr>
              <a:t>Nedumpurath</a:t>
            </a:r>
            <a:r>
              <a:rPr lang="en-US" sz="1600" b="1" dirty="0">
                <a:latin typeface="Google Sans"/>
              </a:rPr>
              <a:t>:</a:t>
            </a:r>
            <a:r>
              <a:rPr lang="en-US" sz="1600" dirty="0">
                <a:latin typeface="Google Sans"/>
              </a:rPr>
              <a:t> Chair Malayalam Academy</a:t>
            </a:r>
            <a:br>
              <a:rPr lang="en-US" sz="1600" dirty="0">
                <a:latin typeface="Google Sans"/>
              </a:rPr>
            </a:br>
            <a:r>
              <a:rPr lang="en-US" sz="1600" b="1" dirty="0">
                <a:latin typeface="Google Sans"/>
              </a:rPr>
              <a:t>Anil Nair:</a:t>
            </a:r>
            <a:r>
              <a:rPr lang="en-US" sz="1600" dirty="0">
                <a:latin typeface="Google Sans"/>
              </a:rPr>
              <a:t> Chair Charity Initiative, Food and Refreshments</a:t>
            </a:r>
            <a:br>
              <a:rPr lang="en-US" sz="1600" dirty="0">
                <a:latin typeface="Google Sans"/>
              </a:rPr>
            </a:br>
            <a:r>
              <a:rPr lang="en-US" sz="1600" b="1" dirty="0">
                <a:latin typeface="Google Sans"/>
              </a:rPr>
              <a:t>Manoj Varghese:</a:t>
            </a:r>
            <a:r>
              <a:rPr lang="en-US" sz="1600" dirty="0">
                <a:latin typeface="Google Sans"/>
              </a:rPr>
              <a:t> Chair Sports, Cultural Program</a:t>
            </a:r>
            <a:br>
              <a:rPr lang="en-US" sz="1600" dirty="0">
                <a:latin typeface="Google Sans"/>
              </a:rPr>
            </a:br>
            <a:r>
              <a:rPr lang="en-US" sz="1600" b="1" dirty="0" err="1">
                <a:latin typeface="Google Sans"/>
              </a:rPr>
              <a:t>Geethu</a:t>
            </a:r>
            <a:r>
              <a:rPr lang="en-US" sz="1600" b="1" dirty="0">
                <a:latin typeface="Google Sans"/>
              </a:rPr>
              <a:t> Venugopal:</a:t>
            </a:r>
            <a:r>
              <a:rPr lang="en-US" sz="1600" dirty="0">
                <a:latin typeface="Google Sans"/>
              </a:rPr>
              <a:t> Director Cultural Events</a:t>
            </a:r>
            <a:br>
              <a:rPr lang="en-US" sz="1600" dirty="0">
                <a:latin typeface="Google Sans"/>
              </a:rPr>
            </a:br>
            <a:r>
              <a:rPr lang="en-US" sz="1600" b="1" dirty="0" err="1">
                <a:latin typeface="Google Sans"/>
              </a:rPr>
              <a:t>Shaji</a:t>
            </a:r>
            <a:r>
              <a:rPr lang="en-US" sz="1600" b="1" dirty="0">
                <a:latin typeface="Google Sans"/>
              </a:rPr>
              <a:t> </a:t>
            </a:r>
            <a:r>
              <a:rPr lang="en-US" sz="1600" b="1" dirty="0" err="1">
                <a:latin typeface="Google Sans"/>
              </a:rPr>
              <a:t>Kamalasanan</a:t>
            </a:r>
            <a:r>
              <a:rPr lang="en-US" sz="1600" b="1" dirty="0">
                <a:latin typeface="Google Sans"/>
              </a:rPr>
              <a:t>:</a:t>
            </a:r>
            <a:r>
              <a:rPr lang="en-US" sz="1600" dirty="0">
                <a:latin typeface="Google Sans"/>
              </a:rPr>
              <a:t> Asst: Director Cultural Events</a:t>
            </a:r>
            <a:br>
              <a:rPr lang="en-US" sz="1600" dirty="0">
                <a:latin typeface="Google Sans"/>
              </a:rPr>
            </a:br>
            <a:r>
              <a:rPr lang="en-US" sz="1600" b="1" dirty="0" err="1">
                <a:latin typeface="Google Sans"/>
              </a:rPr>
              <a:t>Supriya</a:t>
            </a:r>
            <a:r>
              <a:rPr lang="en-US" sz="1600" b="1" dirty="0">
                <a:latin typeface="Google Sans"/>
              </a:rPr>
              <a:t> Namboodiri:</a:t>
            </a:r>
            <a:r>
              <a:rPr lang="en-US" sz="1600" dirty="0">
                <a:latin typeface="Google Sans"/>
              </a:rPr>
              <a:t> Director Women, Senior/Youth Forum</a:t>
            </a:r>
            <a:br>
              <a:rPr lang="en-US" sz="1600" dirty="0">
                <a:latin typeface="Google Sans"/>
              </a:rPr>
            </a:br>
            <a:r>
              <a:rPr lang="en-US" sz="1600" b="1" dirty="0">
                <a:latin typeface="Google Sans"/>
              </a:rPr>
              <a:t>Harish </a:t>
            </a:r>
            <a:r>
              <a:rPr lang="en-US" sz="1600" b="1" dirty="0" err="1">
                <a:latin typeface="Google Sans"/>
              </a:rPr>
              <a:t>Velayudhan</a:t>
            </a:r>
            <a:r>
              <a:rPr lang="en-US" sz="1600" b="1" dirty="0">
                <a:latin typeface="Google Sans"/>
              </a:rPr>
              <a:t>:</a:t>
            </a:r>
            <a:r>
              <a:rPr lang="en-US" sz="1600" dirty="0">
                <a:latin typeface="Google Sans"/>
              </a:rPr>
              <a:t> Director Information Technology</a:t>
            </a:r>
            <a:br>
              <a:rPr lang="en-US" sz="1600" dirty="0">
                <a:latin typeface="Google Sans"/>
              </a:rPr>
            </a:br>
            <a:r>
              <a:rPr lang="en-US" sz="1600" b="1" dirty="0">
                <a:latin typeface="Google Sans"/>
              </a:rPr>
              <a:t>Nelson </a:t>
            </a:r>
            <a:r>
              <a:rPr lang="en-US" sz="1600" b="1" dirty="0" err="1">
                <a:latin typeface="Google Sans"/>
              </a:rPr>
              <a:t>Parappully</a:t>
            </a:r>
            <a:r>
              <a:rPr lang="en-US" sz="1600" b="1" dirty="0">
                <a:latin typeface="Google Sans"/>
              </a:rPr>
              <a:t>:</a:t>
            </a:r>
            <a:r>
              <a:rPr lang="en-US" sz="1600" dirty="0">
                <a:latin typeface="Google Sans"/>
              </a:rPr>
              <a:t> Director Information Technology</a:t>
            </a:r>
          </a:p>
          <a:p>
            <a:pPr marL="274320" lvl="1" indent="0">
              <a:buNone/>
            </a:pPr>
            <a:endParaRPr lang="en-US" sz="1600" dirty="0"/>
          </a:p>
          <a:p>
            <a:pPr marL="274320" lvl="1" indent="0">
              <a:buNone/>
            </a:pPr>
            <a:endParaRPr lang="en-US" sz="16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384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8ED1AD-C456-21BA-43DC-3892E71E6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82" y="1845911"/>
            <a:ext cx="6054165" cy="44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3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" y="2104573"/>
            <a:ext cx="11112319" cy="1190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General Body Agenda/Resolutions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3141947"/>
            <a:ext cx="10058400" cy="280117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1600" dirty="0">
                <a:latin typeface="Google Sans"/>
              </a:rPr>
              <a:t>All transition Milestones to be reviewed and approved by BOT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Google Sans"/>
              </a:rPr>
              <a:t>Financial Accounts to be reviewed and approved by BOT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Google Sans"/>
              </a:rPr>
              <a:t>Any Status Changes to GAMA PO. BOX and/or Storage requires approval from both BOT and General Body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Google Sans"/>
              </a:rPr>
              <a:t>Any Money withdrawal from CD Account requires approval from both BOT and General Body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Google Sans"/>
              </a:rPr>
              <a:t>All Ever-Rolling Trophies requires to be collected in the same Executive Year </a:t>
            </a:r>
          </a:p>
          <a:p>
            <a:pPr marL="0" indent="0">
              <a:buNone/>
            </a:pPr>
            <a:endParaRPr lang="en-US" sz="1600" dirty="0">
              <a:latin typeface="Google Sans"/>
            </a:endParaRPr>
          </a:p>
          <a:p>
            <a:pPr marL="0" indent="0">
              <a:buNone/>
            </a:pPr>
            <a:r>
              <a:rPr lang="en-US" sz="1600" dirty="0">
                <a:latin typeface="Google Sans"/>
              </a:rPr>
              <a:t>FYI: GAMA Building initiatives will be undertaken between BOT and 2023 Executive Committee. </a:t>
            </a:r>
            <a:br>
              <a:rPr lang="en-US" sz="1600" dirty="0">
                <a:latin typeface="Google Sans"/>
              </a:rPr>
            </a:br>
            <a:endParaRPr lang="en-US" sz="1600" dirty="0">
              <a:latin typeface="Google Sans"/>
            </a:endParaRPr>
          </a:p>
          <a:p>
            <a:pPr marL="0" indent="0">
              <a:buNone/>
            </a:pPr>
            <a:endParaRPr lang="en-US" sz="1600" dirty="0">
              <a:latin typeface="Google San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6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0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FB8DC-E375-9143-DB06-6FAC03A1C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2202675"/>
            <a:ext cx="11390050" cy="427126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145" y="2230041"/>
            <a:ext cx="10058400" cy="28011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2E3722"/>
                </a:solidFill>
              </a:rPr>
              <a:t>THANK YOU EVERYONE!!!</a:t>
            </a:r>
          </a:p>
          <a:p>
            <a:pPr marL="0" indent="0" algn="ctr">
              <a:buNone/>
            </a:pPr>
            <a:endParaRPr lang="en-US" sz="5400" b="1" dirty="0">
              <a:solidFill>
                <a:srgbClr val="2E3722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2E3722"/>
                </a:solidFill>
              </a:rPr>
              <a:t>GAMA 2022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dirty="0"/>
          </a:p>
          <a:p>
            <a:endParaRPr lang="en-US" sz="2400" b="1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6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1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524" y="2380915"/>
            <a:ext cx="8743025" cy="4244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1" y="3081686"/>
            <a:ext cx="10058400" cy="280117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Membership</a:t>
            </a:r>
          </a:p>
          <a:p>
            <a:r>
              <a:rPr lang="en-US" sz="2400" b="1" dirty="0"/>
              <a:t>Sponsorship</a:t>
            </a:r>
          </a:p>
          <a:p>
            <a:r>
              <a:rPr lang="en-US" sz="2400" b="1" dirty="0"/>
              <a:t>Cultural Activities and Events</a:t>
            </a:r>
          </a:p>
          <a:p>
            <a:r>
              <a:rPr lang="en-US" sz="2400" b="1" dirty="0"/>
              <a:t>Sports Tournaments</a:t>
            </a:r>
          </a:p>
          <a:p>
            <a:r>
              <a:rPr lang="en-US" sz="2400" b="1" dirty="0"/>
              <a:t>Community Outreach </a:t>
            </a:r>
          </a:p>
          <a:p>
            <a:r>
              <a:rPr lang="en-US" sz="2400" b="1" dirty="0"/>
              <a:t>Operational Improvements 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6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524" y="2380915"/>
            <a:ext cx="8743025" cy="4244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Membership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151572"/>
            <a:ext cx="10058400" cy="2801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How many Memberships did GAMA have in 2022? </a:t>
            </a:r>
          </a:p>
          <a:p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/>
              <a:t>251</a:t>
            </a:r>
          </a:p>
          <a:p>
            <a:pPr marL="457200" indent="-457200">
              <a:buAutoNum type="arabicPeriod"/>
            </a:pPr>
            <a:r>
              <a:rPr lang="en-US" sz="2400" b="1" dirty="0"/>
              <a:t>276</a:t>
            </a:r>
          </a:p>
          <a:p>
            <a:pPr marL="457200" indent="-457200">
              <a:buAutoNum type="arabicPeriod"/>
            </a:pPr>
            <a:r>
              <a:rPr lang="en-US" sz="2400" b="1" dirty="0"/>
              <a:t>301</a:t>
            </a:r>
          </a:p>
          <a:p>
            <a:pPr marL="457200" indent="-457200">
              <a:buAutoNum type="arabicPeriod"/>
            </a:pPr>
            <a:r>
              <a:rPr lang="en-US" sz="2400" b="1" dirty="0"/>
              <a:t>314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6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524" y="2380915"/>
            <a:ext cx="8743025" cy="4244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Sponsorship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151572"/>
            <a:ext cx="10058400" cy="2801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How many Sponsors did GAMA have in 2022?</a:t>
            </a:r>
          </a:p>
          <a:p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/>
              <a:t>12</a:t>
            </a:r>
          </a:p>
          <a:p>
            <a:pPr marL="457200" indent="-457200">
              <a:buAutoNum type="arabicPeriod"/>
            </a:pPr>
            <a:r>
              <a:rPr lang="en-US" sz="2400" b="1" dirty="0"/>
              <a:t>22</a:t>
            </a:r>
          </a:p>
          <a:p>
            <a:pPr marL="457200" indent="-457200">
              <a:buAutoNum type="arabicPeriod"/>
            </a:pPr>
            <a:r>
              <a:rPr lang="en-US" sz="2400" b="1" dirty="0"/>
              <a:t>14</a:t>
            </a:r>
          </a:p>
          <a:p>
            <a:pPr marL="457200" indent="-457200">
              <a:buAutoNum type="arabicPeriod"/>
            </a:pPr>
            <a:r>
              <a:rPr lang="en-US" sz="2400" b="1" dirty="0"/>
              <a:t>8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6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8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0" y="1849188"/>
            <a:ext cx="8743025" cy="4244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Cultural Activities and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2303630"/>
            <a:ext cx="10058400" cy="3952791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/>
              <a:t>Inauguration</a:t>
            </a:r>
            <a:r>
              <a:rPr lang="en-US" sz="2400" dirty="0"/>
              <a:t> - </a:t>
            </a:r>
            <a:r>
              <a:rPr lang="ml-IN" sz="2400" i="0" dirty="0">
                <a:solidFill>
                  <a:srgbClr val="1F1F1F"/>
                </a:solidFill>
                <a:effectLst/>
                <a:latin typeface="Google Sans"/>
              </a:rPr>
              <a:t>"രജതരേഖ“</a:t>
            </a:r>
            <a:r>
              <a:rPr lang="en-US" sz="240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April 30</a:t>
            </a:r>
            <a:r>
              <a:rPr lang="en-US" sz="2400" b="1" i="0" baseline="30000" dirty="0">
                <a:solidFill>
                  <a:srgbClr val="1F1F1F"/>
                </a:solidFill>
                <a:effectLst/>
                <a:latin typeface="Google Sans"/>
              </a:rPr>
              <a:t>th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 @ Lassiter High School</a:t>
            </a:r>
          </a:p>
          <a:p>
            <a:pPr lvl="1"/>
            <a:r>
              <a:rPr lang="en-US" sz="1800" dirty="0">
                <a:solidFill>
                  <a:srgbClr val="1F1F1F"/>
                </a:solidFill>
                <a:latin typeface="Google Sans"/>
              </a:rPr>
              <a:t>P</a:t>
            </a:r>
            <a:r>
              <a:rPr lang="en-US" sz="1800" i="0" dirty="0">
                <a:solidFill>
                  <a:srgbClr val="1F1F1F"/>
                </a:solidFill>
                <a:effectLst/>
                <a:latin typeface="Google Sans"/>
              </a:rPr>
              <a:t>erfectly coincided with GAMA 2022 Motto of “</a:t>
            </a:r>
            <a:r>
              <a:rPr lang="en-US" sz="1800" i="0" dirty="0" err="1">
                <a:solidFill>
                  <a:srgbClr val="1F1F1F"/>
                </a:solidFill>
                <a:effectLst/>
                <a:latin typeface="Google Sans"/>
              </a:rPr>
              <a:t>പ്രത്യാശയോടെ</a:t>
            </a:r>
            <a:r>
              <a:rPr lang="en-US" sz="180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1800" i="0" dirty="0" err="1">
                <a:solidFill>
                  <a:srgbClr val="1F1F1F"/>
                </a:solidFill>
                <a:effectLst/>
                <a:latin typeface="Google Sans"/>
              </a:rPr>
              <a:t>മുന്നോട്ട്</a:t>
            </a:r>
            <a:r>
              <a:rPr lang="en-US" sz="1800" i="0" dirty="0">
                <a:solidFill>
                  <a:srgbClr val="1F1F1F"/>
                </a:solidFill>
                <a:effectLst/>
                <a:latin typeface="Google Sans"/>
              </a:rPr>
              <a:t>”, was received by </a:t>
            </a:r>
            <a:r>
              <a:rPr lang="en-US" sz="1800" b="1" i="0" u="sng" dirty="0">
                <a:solidFill>
                  <a:srgbClr val="1F1F1F"/>
                </a:solidFill>
                <a:effectLst/>
                <a:latin typeface="Google Sans"/>
              </a:rPr>
              <a:t>382</a:t>
            </a:r>
            <a:r>
              <a:rPr lang="en-US" sz="1800" i="0" dirty="0">
                <a:solidFill>
                  <a:srgbClr val="1F1F1F"/>
                </a:solidFill>
                <a:effectLst/>
                <a:latin typeface="Google Sans"/>
              </a:rPr>
              <a:t> attendees, 60+ Participants </a:t>
            </a:r>
          </a:p>
          <a:p>
            <a:pPr lvl="1"/>
            <a:r>
              <a:rPr lang="en-US" sz="1800" dirty="0">
                <a:solidFill>
                  <a:srgbClr val="1F1F1F"/>
                </a:solidFill>
                <a:latin typeface="Google Sans"/>
              </a:rPr>
              <a:t>Michelle Au, The Chief Guest, along with Past Presidents have been honored during the Program  </a:t>
            </a:r>
          </a:p>
          <a:p>
            <a:pPr marL="274320" lvl="1" indent="0">
              <a:buNone/>
            </a:pPr>
            <a:endParaRPr lang="en-US" sz="1800" dirty="0">
              <a:solidFill>
                <a:srgbClr val="1F1F1F"/>
              </a:solidFill>
              <a:latin typeface="Google Sans"/>
            </a:endParaRPr>
          </a:p>
          <a:p>
            <a:r>
              <a:rPr lang="en-US" sz="2400" b="1" dirty="0"/>
              <a:t>Onam - </a:t>
            </a:r>
            <a:r>
              <a:rPr lang="ml-IN" sz="2800" b="0" i="0" dirty="0">
                <a:solidFill>
                  <a:srgbClr val="1F1F1F"/>
                </a:solidFill>
                <a:effectLst/>
                <a:latin typeface="Google Sans"/>
              </a:rPr>
              <a:t>"</a:t>
            </a:r>
            <a:r>
              <a:rPr lang="ml-IN" sz="2400" dirty="0">
                <a:solidFill>
                  <a:srgbClr val="1F1F1F"/>
                </a:solidFill>
                <a:latin typeface="Google Sans"/>
              </a:rPr>
              <a:t>കേരളോത്സവം</a:t>
            </a:r>
            <a:r>
              <a:rPr lang="ml-IN" sz="2800" b="0" i="0" dirty="0">
                <a:solidFill>
                  <a:srgbClr val="1F1F1F"/>
                </a:solidFill>
                <a:effectLst/>
                <a:latin typeface="Google Sans"/>
              </a:rPr>
              <a:t>“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sz="2400" b="1" dirty="0">
                <a:solidFill>
                  <a:srgbClr val="1F1F1F"/>
                </a:solidFill>
                <a:latin typeface="Google Sans"/>
              </a:rPr>
              <a:t>August 20th @ Mountain View High School</a:t>
            </a:r>
          </a:p>
          <a:p>
            <a:pPr lvl="1"/>
            <a:r>
              <a:rPr lang="en-US" sz="1800" dirty="0">
                <a:solidFill>
                  <a:srgbClr val="1F1F1F"/>
                </a:solidFill>
                <a:latin typeface="Google Sans"/>
              </a:rPr>
              <a:t>GAMA Onam was the 1</a:t>
            </a:r>
            <a:r>
              <a:rPr lang="en-US" sz="1800" baseline="30000" dirty="0">
                <a:solidFill>
                  <a:srgbClr val="1F1F1F"/>
                </a:solidFill>
                <a:latin typeface="Google Sans"/>
              </a:rPr>
              <a:t>st</a:t>
            </a:r>
            <a:r>
              <a:rPr lang="en-US" sz="1800" dirty="0">
                <a:solidFill>
                  <a:srgbClr val="1F1F1F"/>
                </a:solidFill>
                <a:latin typeface="Google Sans"/>
              </a:rPr>
              <a:t> 2022 Onam in Atlanta, was received by </a:t>
            </a:r>
            <a:r>
              <a:rPr lang="en-US" sz="1800" b="1" u="sng" dirty="0">
                <a:solidFill>
                  <a:srgbClr val="1F1F1F"/>
                </a:solidFill>
                <a:latin typeface="Google Sans"/>
              </a:rPr>
              <a:t>1021</a:t>
            </a:r>
            <a:r>
              <a:rPr lang="en-US" sz="1800" dirty="0">
                <a:solidFill>
                  <a:srgbClr val="1F1F1F"/>
                </a:solidFill>
                <a:latin typeface="Google Sans"/>
              </a:rPr>
              <a:t> attendees, punctuated by 160+ onstage performers and delicious </a:t>
            </a:r>
            <a:r>
              <a:rPr lang="en-US" sz="1800" dirty="0" err="1">
                <a:solidFill>
                  <a:srgbClr val="1F1F1F"/>
                </a:solidFill>
                <a:latin typeface="Google Sans"/>
              </a:rPr>
              <a:t>Onasadya</a:t>
            </a:r>
            <a:r>
              <a:rPr lang="en-US" sz="1800" dirty="0">
                <a:solidFill>
                  <a:srgbClr val="1F1F1F"/>
                </a:solidFill>
                <a:latin typeface="Google Sans"/>
              </a:rPr>
              <a:t>. 80% of the participants were Teenagers/Kids from next Generation</a:t>
            </a:r>
            <a:endParaRPr lang="en-US" sz="1800" i="0" dirty="0">
              <a:solidFill>
                <a:srgbClr val="1F1F1F"/>
              </a:solidFill>
              <a:effectLst/>
              <a:latin typeface="Google Sans"/>
            </a:endParaRPr>
          </a:p>
          <a:p>
            <a:pPr lvl="1"/>
            <a:r>
              <a:rPr lang="en-US" sz="1800" dirty="0">
                <a:solidFill>
                  <a:srgbClr val="1F1F1F"/>
                </a:solidFill>
                <a:latin typeface="Google Sans"/>
              </a:rPr>
              <a:t>Long time GAMA Sponsors have been honored </a:t>
            </a:r>
          </a:p>
          <a:p>
            <a:pPr lvl="1"/>
            <a:endParaRPr lang="en-US" sz="1600" dirty="0"/>
          </a:p>
          <a:p>
            <a:r>
              <a:rPr lang="en-US" sz="2400" b="1" dirty="0"/>
              <a:t>Christmas - </a:t>
            </a:r>
            <a:r>
              <a:rPr lang="ml-IN" sz="2400" dirty="0">
                <a:solidFill>
                  <a:srgbClr val="1F1F1F"/>
                </a:solidFill>
                <a:latin typeface="Google Sans"/>
              </a:rPr>
              <a:t>"ക്രിസ്മസ് സായാഹ്നം“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US" sz="2400" b="1" dirty="0">
                <a:solidFill>
                  <a:srgbClr val="1F1F1F"/>
                </a:solidFill>
                <a:latin typeface="Google Sans"/>
              </a:rPr>
              <a:t>December 03</a:t>
            </a:r>
            <a:r>
              <a:rPr lang="en-US" sz="2400" b="1" baseline="30000" dirty="0">
                <a:solidFill>
                  <a:srgbClr val="1F1F1F"/>
                </a:solidFill>
                <a:latin typeface="Google Sans"/>
              </a:rPr>
              <a:t>rd</a:t>
            </a:r>
            <a:r>
              <a:rPr lang="en-US" sz="2400" b="1" dirty="0">
                <a:solidFill>
                  <a:srgbClr val="1F1F1F"/>
                </a:solidFill>
                <a:latin typeface="Google Sans"/>
              </a:rPr>
              <a:t> @ Mountain View High School</a:t>
            </a:r>
          </a:p>
          <a:p>
            <a:pPr lvl="1"/>
            <a:r>
              <a:rPr lang="en-US" sz="1800" dirty="0">
                <a:solidFill>
                  <a:srgbClr val="1F1F1F"/>
                </a:solidFill>
                <a:latin typeface="Google Sans"/>
              </a:rPr>
              <a:t>Journey - to - Bethlehem Theme, 16 Programs are scheduled, received by </a:t>
            </a:r>
            <a:r>
              <a:rPr lang="en-US" sz="1800" b="1" u="sng" dirty="0">
                <a:solidFill>
                  <a:srgbClr val="1F1F1F"/>
                </a:solidFill>
                <a:latin typeface="Google Sans"/>
              </a:rPr>
              <a:t>512</a:t>
            </a:r>
            <a:r>
              <a:rPr lang="en-US" sz="1800" dirty="0">
                <a:solidFill>
                  <a:srgbClr val="1F1F1F"/>
                </a:solidFill>
                <a:latin typeface="Google Sans"/>
              </a:rPr>
              <a:t> RSVP’s attendees and 150+ participants on stage </a:t>
            </a:r>
          </a:p>
          <a:p>
            <a:pPr lvl="1"/>
            <a:r>
              <a:rPr lang="en-US" sz="1800" dirty="0">
                <a:solidFill>
                  <a:srgbClr val="1F1F1F"/>
                </a:solidFill>
                <a:latin typeface="Google Sans"/>
              </a:rPr>
              <a:t>Compered and Mostly decorated by our next generation teenagers, Kids: </a:t>
            </a:r>
            <a:r>
              <a:rPr lang="en-US" sz="1800" b="1" dirty="0">
                <a:solidFill>
                  <a:srgbClr val="0070C0"/>
                </a:solidFill>
                <a:latin typeface="Google Sans"/>
              </a:rPr>
              <a:t>Biggest Testimony that we are empowering our Next Gen in a transitioning GAMA Values</a:t>
            </a:r>
          </a:p>
          <a:p>
            <a:pPr lvl="1"/>
            <a:r>
              <a:rPr lang="en-US" sz="1800" dirty="0">
                <a:solidFill>
                  <a:srgbClr val="1F1F1F"/>
                </a:solidFill>
                <a:latin typeface="Google Sans"/>
              </a:rPr>
              <a:t>GAMA Most Valuable Volunteers from 2022, GAMA Malayalam Academy Volunteers are honored</a:t>
            </a:r>
            <a:endParaRPr lang="en-US" sz="1600" dirty="0"/>
          </a:p>
          <a:p>
            <a:pPr lvl="1"/>
            <a:endParaRPr lang="en-US" sz="1600" dirty="0"/>
          </a:p>
          <a:p>
            <a:pPr marL="274320" lvl="1" indent="0">
              <a:buNone/>
            </a:pPr>
            <a:endParaRPr lang="en-US" sz="16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3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" y="2380915"/>
            <a:ext cx="11112319" cy="4244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many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Sadyas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were served for 2022 Onam?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151572"/>
            <a:ext cx="10058400" cy="280117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/>
              <a:t>990</a:t>
            </a:r>
          </a:p>
          <a:p>
            <a:pPr marL="457200" indent="-457200">
              <a:buAutoNum type="arabicPeriod"/>
            </a:pPr>
            <a:r>
              <a:rPr lang="en-US" sz="2400" b="1" dirty="0"/>
              <a:t>1189</a:t>
            </a:r>
          </a:p>
          <a:p>
            <a:pPr marL="457200" indent="-457200">
              <a:buAutoNum type="arabicPeriod"/>
            </a:pPr>
            <a:r>
              <a:rPr lang="en-US" sz="2400" b="1" dirty="0"/>
              <a:t>1021</a:t>
            </a:r>
          </a:p>
          <a:p>
            <a:pPr marL="457200" indent="-457200">
              <a:buAutoNum type="arabicPeriod"/>
            </a:pPr>
            <a:r>
              <a:rPr lang="en-US" sz="2400" b="1" dirty="0"/>
              <a:t>1204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6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4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0" y="1849188"/>
            <a:ext cx="8743025" cy="4244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Sports and Outdoor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2303630"/>
            <a:ext cx="10058400" cy="3952791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GAMA Picnic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28 Card Game Tournament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56 Card Game Tournament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Rummy Card Game Tournament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Bikers Club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Badminton: </a:t>
            </a:r>
            <a:r>
              <a:rPr lang="en-US" sz="2400" b="1" dirty="0">
                <a:solidFill>
                  <a:srgbClr val="0070C0"/>
                </a:solidFill>
                <a:latin typeface="Google Sans"/>
              </a:rPr>
              <a:t>Include one Teen Team, One Mixed Team</a:t>
            </a:r>
            <a:r>
              <a:rPr lang="en-US" sz="2400" b="1" dirty="0">
                <a:solidFill>
                  <a:srgbClr val="1F1F1F"/>
                </a:solidFill>
                <a:latin typeface="Google Sans"/>
              </a:rPr>
              <a:t>  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Volleyball: </a:t>
            </a:r>
            <a:r>
              <a:rPr lang="en-US" sz="2400" b="1" dirty="0">
                <a:solidFill>
                  <a:srgbClr val="0070C0"/>
                </a:solidFill>
                <a:latin typeface="Google Sans"/>
              </a:rPr>
              <a:t>Include one team with 2nd/3Rd Generation youth under 25 years of age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Soccer: </a:t>
            </a:r>
            <a:r>
              <a:rPr lang="en-US" sz="2400" b="1" dirty="0">
                <a:solidFill>
                  <a:srgbClr val="0070C0"/>
                </a:solidFill>
                <a:latin typeface="Google Sans"/>
              </a:rPr>
              <a:t>Includes two teams with 1st/2nd Generation youth under 20 years of age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Google Sans"/>
              </a:rPr>
              <a:t>Engaged over 400+ attendees/Participants through these programs. Again a clear indication of engaging Next Generation and Passing GAMA Value to the Next Generation.</a:t>
            </a:r>
            <a:r>
              <a:rPr lang="en-US" sz="2400" b="1" dirty="0">
                <a:solidFill>
                  <a:srgbClr val="1F1F1F"/>
                </a:solidFill>
                <a:latin typeface="Google Sans"/>
              </a:rPr>
              <a:t> </a:t>
            </a:r>
          </a:p>
          <a:p>
            <a:pPr lvl="1"/>
            <a:endParaRPr lang="en-US" sz="1600" dirty="0"/>
          </a:p>
          <a:p>
            <a:pPr marL="274320" lvl="1" indent="0">
              <a:buNone/>
            </a:pPr>
            <a:endParaRPr lang="en-US" sz="16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3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0" y="1849188"/>
            <a:ext cx="8743025" cy="4244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Community Outreach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2303630"/>
            <a:ext cx="10058400" cy="3952791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Resuming Malayalam Academy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Hands on Volunteering (Food For Life, Food Drive for Clarkston Community)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GAMA Adopt-A-Road Program – successfully executed for 4 Quarters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College Readiness – Buddy Program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Malayalam Book Drive for Forsyth County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Bikers Club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Seniors Reconnect </a:t>
            </a:r>
          </a:p>
          <a:p>
            <a:r>
              <a:rPr lang="en-US" sz="2400" b="1" dirty="0">
                <a:solidFill>
                  <a:srgbClr val="1F1F1F"/>
                </a:solidFill>
                <a:latin typeface="Google Sans"/>
              </a:rPr>
              <a:t>Participation in third party events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Google Sans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Google Sans"/>
              </a:rPr>
              <a:t>Engaged over 150+ attendees/Participants through these programs. First 4 Outreach Programs were intended at the Teens and Youth and had an amazing turn out. Another successful way to pass GAMA value</a:t>
            </a:r>
            <a:endParaRPr lang="en-US" sz="1600" dirty="0"/>
          </a:p>
          <a:p>
            <a:pPr marL="274320" lvl="1" indent="0">
              <a:buNone/>
            </a:pPr>
            <a:endParaRPr lang="en-US" sz="16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3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" y="2438666"/>
            <a:ext cx="11112319" cy="11900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many Quarters GAMA have to maintain Adopt-A-Road Program, to attain the Road named against GAMA?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AA42-4F62-4818-B829-A568CCAD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806090"/>
            <a:ext cx="10058400" cy="280117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/>
              <a:t>4</a:t>
            </a:r>
          </a:p>
          <a:p>
            <a:pPr marL="457200" indent="-457200">
              <a:buAutoNum type="arabicPeriod"/>
            </a:pPr>
            <a:r>
              <a:rPr lang="en-US" sz="2400" b="1" dirty="0"/>
              <a:t>10</a:t>
            </a:r>
          </a:p>
          <a:p>
            <a:pPr marL="457200" indent="-457200">
              <a:buAutoNum type="arabicPeriod"/>
            </a:pPr>
            <a:r>
              <a:rPr lang="en-US" sz="2400" b="1" dirty="0"/>
              <a:t>8</a:t>
            </a:r>
          </a:p>
          <a:p>
            <a:pPr marL="457200" indent="-457200">
              <a:buAutoNum type="arabicPeriod"/>
            </a:pPr>
            <a:r>
              <a:rPr lang="en-US" sz="2400" b="1" dirty="0"/>
              <a:t>12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A9FA1B-0A62-4355-B3E0-843595F8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6" y="434440"/>
            <a:ext cx="11390050" cy="16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5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1732</TotalTime>
  <Words>720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Garamond</vt:lpstr>
      <vt:lpstr>Google Sans</vt:lpstr>
      <vt:lpstr>Wingdings</vt:lpstr>
      <vt:lpstr>SavonVTI</vt:lpstr>
      <vt:lpstr>GAMA 2022   SECRETARY rEPORT</vt:lpstr>
      <vt:lpstr>Agenda</vt:lpstr>
      <vt:lpstr>Membership</vt:lpstr>
      <vt:lpstr>Sponsorship</vt:lpstr>
      <vt:lpstr>Cultural Activities and Events</vt:lpstr>
      <vt:lpstr>How many Sadyas were served for 2022 Onam?</vt:lpstr>
      <vt:lpstr>Sports and Outdoor Events</vt:lpstr>
      <vt:lpstr>Community Outreach</vt:lpstr>
      <vt:lpstr>How many Quarters GAMA have to maintain Adopt-A-Road Program, to attain the Road named against GAMA?</vt:lpstr>
      <vt:lpstr>Operational Improvements</vt:lpstr>
      <vt:lpstr>Can anyone guess what’s our estimated Financial Surplus this year is?</vt:lpstr>
      <vt:lpstr>Our Team</vt:lpstr>
      <vt:lpstr>General Body Agenda/Resolutions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GAMA 2020 Highlights</dc:title>
  <dc:creator>Alexander, Deepak</dc:creator>
  <cp:lastModifiedBy>BINU KASIM</cp:lastModifiedBy>
  <cp:revision>12</cp:revision>
  <dcterms:created xsi:type="dcterms:W3CDTF">2020-12-19T20:11:10Z</dcterms:created>
  <dcterms:modified xsi:type="dcterms:W3CDTF">2022-12-03T19:12:34Z</dcterms:modified>
</cp:coreProperties>
</file>